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81">
          <p15:clr>
            <a:srgbClr val="A4A3A4"/>
          </p15:clr>
        </p15:guide>
        <p15:guide id="2" pos="6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426" y="62"/>
      </p:cViewPr>
      <p:guideLst>
        <p:guide orient="horz" pos="4181"/>
        <p:guide pos="6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55DEA9-D75B-4F88-87AB-7E9841784F0C}" type="datetimeFigureOut">
              <a:rPr lang="en-US" smtClean="0"/>
              <a:t>12/8/2015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36DC12-6797-4402-BCC1-83FFA13DA97D}" type="slidenum">
              <a:rPr lang="en-US" smtClean="0"/>
              <a:t>‹#›</a:t>
            </a:fld>
            <a:endParaRPr lang="en-US" dirty="0"/>
          </a:p>
        </p:txBody>
      </p:sp>
    </p:spTree>
    <p:extLst>
      <p:ext uri="{BB962C8B-B14F-4D97-AF65-F5344CB8AC3E}">
        <p14:creationId xmlns:p14="http://schemas.microsoft.com/office/powerpoint/2010/main" val="405246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36DC12-6797-4402-BCC1-83FFA13DA97D}" type="slidenum">
              <a:rPr lang="en-US" smtClean="0"/>
              <a:t>1</a:t>
            </a:fld>
            <a:endParaRPr lang="en-US" dirty="0"/>
          </a:p>
        </p:txBody>
      </p:sp>
    </p:spTree>
    <p:extLst>
      <p:ext uri="{BB962C8B-B14F-4D97-AF65-F5344CB8AC3E}">
        <p14:creationId xmlns:p14="http://schemas.microsoft.com/office/powerpoint/2010/main" val="234310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2140232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3150230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310534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3194224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199949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320287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313150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2597789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1936810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209980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46685F-CAA9-444D-AFCC-69CF2A11EB27}" type="datetimeFigureOut">
              <a:rPr lang="en-US" smtClean="0"/>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40D99-55F4-B34A-9A7F-1F450B0D71C2}" type="slidenum">
              <a:rPr lang="en-US" smtClean="0"/>
              <a:t>‹#›</a:t>
            </a:fld>
            <a:endParaRPr lang="en-US" dirty="0"/>
          </a:p>
        </p:txBody>
      </p:sp>
    </p:spTree>
    <p:extLst>
      <p:ext uri="{BB962C8B-B14F-4D97-AF65-F5344CB8AC3E}">
        <p14:creationId xmlns:p14="http://schemas.microsoft.com/office/powerpoint/2010/main" val="1587579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6685F-CAA9-444D-AFCC-69CF2A11EB27}" type="datetimeFigureOut">
              <a:rPr lang="en-US" smtClean="0"/>
              <a:t>12/8/2015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40D99-55F4-B34A-9A7F-1F450B0D71C2}" type="slidenum">
              <a:rPr lang="en-US" smtClean="0"/>
              <a:t>‹#›</a:t>
            </a:fld>
            <a:endParaRPr lang="en-US" dirty="0"/>
          </a:p>
        </p:txBody>
      </p:sp>
    </p:spTree>
    <p:extLst>
      <p:ext uri="{BB962C8B-B14F-4D97-AF65-F5344CB8AC3E}">
        <p14:creationId xmlns:p14="http://schemas.microsoft.com/office/powerpoint/2010/main" val="2804933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1.gif"/><Relationship Id="rId3" Type="http://schemas.openxmlformats.org/officeDocument/2006/relationships/image" Target="../media/image1.png"/><Relationship Id="rId7" Type="http://schemas.openxmlformats.org/officeDocument/2006/relationships/image" Target="../media/image5.gif"/><Relationship Id="rId12" Type="http://schemas.openxmlformats.org/officeDocument/2006/relationships/image" Target="../media/image10.gif"/><Relationship Id="rId2" Type="http://schemas.openxmlformats.org/officeDocument/2006/relationships/notesSlide" Target="../notesSlides/notesSlide1.xml"/><Relationship Id="rId16" Type="http://schemas.openxmlformats.org/officeDocument/2006/relationships/hyperlink" Target="http://www.bishophouse.com/" TargetMode="External"/><Relationship Id="rId1" Type="http://schemas.openxmlformats.org/officeDocument/2006/relationships/slideLayout" Target="../slideLayouts/slideLayout1.xml"/><Relationship Id="rId6" Type="http://schemas.openxmlformats.org/officeDocument/2006/relationships/image" Target="../media/image4.gif"/><Relationship Id="rId11" Type="http://schemas.openxmlformats.org/officeDocument/2006/relationships/image" Target="../media/image9.gif"/><Relationship Id="rId5" Type="http://schemas.openxmlformats.org/officeDocument/2006/relationships/image" Target="../media/image3.gif"/><Relationship Id="rId15" Type="http://schemas.openxmlformats.org/officeDocument/2006/relationships/image" Target="../media/image13.png"/><Relationship Id="rId10" Type="http://schemas.openxmlformats.org/officeDocument/2006/relationships/image" Target="../media/image8.gif"/><Relationship Id="rId4" Type="http://schemas.openxmlformats.org/officeDocument/2006/relationships/image" Target="../media/image2.gif"/><Relationship Id="rId9" Type="http://schemas.openxmlformats.org/officeDocument/2006/relationships/image" Target="../media/image7.gif"/><Relationship Id="rId14" Type="http://schemas.openxmlformats.org/officeDocument/2006/relationships/image" Target="../media/image12.gif"/></Relationships>
</file>

<file path=ppt/slides/_rels/slide2.xml.rels><?xml version="1.0" encoding="UTF-8" standalone="yes"?>
<Relationships xmlns="http://schemas.openxmlformats.org/package/2006/relationships"><Relationship Id="rId2" Type="http://schemas.openxmlformats.org/officeDocument/2006/relationships/hyperlink" Target="http://www.bishophouse.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ishophouse.com/" TargetMode="External"/><Relationship Id="rId2" Type="http://schemas.openxmlformats.org/officeDocument/2006/relationships/image" Target="../media/image1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hristmas DiSC - Circle Onl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8" y="530029"/>
            <a:ext cx="9144000" cy="6096000"/>
          </a:xfrm>
          <a:prstGeom prst="rect">
            <a:avLst/>
          </a:prstGeom>
        </p:spPr>
      </p:pic>
      <p:pic>
        <p:nvPicPr>
          <p:cNvPr id="5" name="Picture 4" descr="Buddy.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1797" y="1085276"/>
            <a:ext cx="659458" cy="659458"/>
          </a:xfrm>
          <a:prstGeom prst="rect">
            <a:avLst/>
          </a:prstGeom>
        </p:spPr>
      </p:pic>
      <p:pic>
        <p:nvPicPr>
          <p:cNvPr id="6" name="Picture 5" descr="Charlie-Brown.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625" y="2001039"/>
            <a:ext cx="652596" cy="652596"/>
          </a:xfrm>
          <a:prstGeom prst="rect">
            <a:avLst/>
          </a:prstGeom>
        </p:spPr>
      </p:pic>
      <p:pic>
        <p:nvPicPr>
          <p:cNvPr id="9" name="Picture 8" descr="Frosty.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61797" y="2001039"/>
            <a:ext cx="652596" cy="652596"/>
          </a:xfrm>
          <a:prstGeom prst="rect">
            <a:avLst/>
          </a:prstGeom>
        </p:spPr>
      </p:pic>
      <p:pic>
        <p:nvPicPr>
          <p:cNvPr id="10" name="Picture 9" descr="George-Bailey.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8625" y="2925433"/>
            <a:ext cx="652596" cy="652596"/>
          </a:xfrm>
          <a:prstGeom prst="rect">
            <a:avLst/>
          </a:prstGeom>
        </p:spPr>
      </p:pic>
      <p:pic>
        <p:nvPicPr>
          <p:cNvPr id="11" name="Picture 10" descr="Grinch.gi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8625" y="4812422"/>
            <a:ext cx="652596" cy="652596"/>
          </a:xfrm>
          <a:prstGeom prst="rect">
            <a:avLst/>
          </a:prstGeom>
        </p:spPr>
      </p:pic>
      <p:pic>
        <p:nvPicPr>
          <p:cNvPr id="12" name="Picture 11" descr="Hermie.gi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61797" y="4812422"/>
            <a:ext cx="652596" cy="652596"/>
          </a:xfrm>
          <a:prstGeom prst="rect">
            <a:avLst/>
          </a:prstGeom>
        </p:spPr>
      </p:pic>
      <p:pic>
        <p:nvPicPr>
          <p:cNvPr id="13" name="Picture 12" descr="Mr-Potter.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18625" y="5791316"/>
            <a:ext cx="652596" cy="652596"/>
          </a:xfrm>
          <a:prstGeom prst="rect">
            <a:avLst/>
          </a:prstGeom>
        </p:spPr>
      </p:pic>
      <p:pic>
        <p:nvPicPr>
          <p:cNvPr id="14" name="Picture 13" descr="Old-Man-Parker.gif"/>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61797" y="2925433"/>
            <a:ext cx="652596" cy="652596"/>
          </a:xfrm>
          <a:prstGeom prst="rect">
            <a:avLst/>
          </a:prstGeom>
        </p:spPr>
      </p:pic>
      <p:pic>
        <p:nvPicPr>
          <p:cNvPr id="15" name="Picture 14" descr="Rudolph.gi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861797" y="3844323"/>
            <a:ext cx="652596" cy="652596"/>
          </a:xfrm>
          <a:prstGeom prst="rect">
            <a:avLst/>
          </a:prstGeom>
        </p:spPr>
      </p:pic>
      <p:pic>
        <p:nvPicPr>
          <p:cNvPr id="16" name="Picture 15" descr="Tim-Allen---Santa.gif"/>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18625" y="3844323"/>
            <a:ext cx="653173" cy="653173"/>
          </a:xfrm>
          <a:prstGeom prst="rect">
            <a:avLst/>
          </a:prstGeom>
        </p:spPr>
      </p:pic>
      <p:pic>
        <p:nvPicPr>
          <p:cNvPr id="17" name="Picture 16" descr="Yukon.gif"/>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861797" y="5791316"/>
            <a:ext cx="652596" cy="652596"/>
          </a:xfrm>
          <a:prstGeom prst="rect">
            <a:avLst/>
          </a:prstGeom>
        </p:spPr>
      </p:pic>
      <p:pic>
        <p:nvPicPr>
          <p:cNvPr id="4" name="Picture 3" descr="Mrs-Claus.gif"/>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18625" y="1077543"/>
            <a:ext cx="667191" cy="667191"/>
          </a:xfrm>
          <a:prstGeom prst="rect">
            <a:avLst/>
          </a:prstGeom>
        </p:spPr>
      </p:pic>
      <p:sp>
        <p:nvSpPr>
          <p:cNvPr id="18" name="TextBox 17"/>
          <p:cNvSpPr txBox="1"/>
          <p:nvPr/>
        </p:nvSpPr>
        <p:spPr>
          <a:xfrm>
            <a:off x="1716065" y="1693262"/>
            <a:ext cx="1018227" cy="276999"/>
          </a:xfrm>
          <a:prstGeom prst="rect">
            <a:avLst/>
          </a:prstGeom>
          <a:noFill/>
        </p:spPr>
        <p:txBody>
          <a:bodyPr wrap="none" rtlCol="0">
            <a:spAutoFit/>
          </a:bodyPr>
          <a:lstStyle/>
          <a:p>
            <a:r>
              <a:rPr lang="en-US" sz="1200" dirty="0" smtClean="0"/>
              <a:t>Buddy the Elf</a:t>
            </a:r>
            <a:endParaRPr lang="en-US" sz="1200" dirty="0"/>
          </a:p>
        </p:txBody>
      </p:sp>
      <p:sp>
        <p:nvSpPr>
          <p:cNvPr id="20" name="TextBox 19"/>
          <p:cNvSpPr txBox="1"/>
          <p:nvPr/>
        </p:nvSpPr>
        <p:spPr>
          <a:xfrm>
            <a:off x="1512977" y="3568028"/>
            <a:ext cx="1432679" cy="276999"/>
          </a:xfrm>
          <a:prstGeom prst="rect">
            <a:avLst/>
          </a:prstGeom>
          <a:noFill/>
        </p:spPr>
        <p:txBody>
          <a:bodyPr wrap="none" rtlCol="0">
            <a:spAutoFit/>
          </a:bodyPr>
          <a:lstStyle/>
          <a:p>
            <a:r>
              <a:rPr lang="en-US" sz="1200" dirty="0" smtClean="0"/>
              <a:t>The Old Man Parker</a:t>
            </a:r>
            <a:endParaRPr lang="en-US" sz="1200" dirty="0"/>
          </a:p>
        </p:txBody>
      </p:sp>
      <p:sp>
        <p:nvSpPr>
          <p:cNvPr id="21" name="TextBox 20"/>
          <p:cNvSpPr txBox="1"/>
          <p:nvPr/>
        </p:nvSpPr>
        <p:spPr>
          <a:xfrm>
            <a:off x="1859579" y="4487467"/>
            <a:ext cx="708097" cy="276999"/>
          </a:xfrm>
          <a:prstGeom prst="rect">
            <a:avLst/>
          </a:prstGeom>
          <a:noFill/>
        </p:spPr>
        <p:txBody>
          <a:bodyPr wrap="none" rtlCol="0">
            <a:spAutoFit/>
          </a:bodyPr>
          <a:lstStyle/>
          <a:p>
            <a:r>
              <a:rPr lang="en-US" sz="1200" dirty="0" smtClean="0"/>
              <a:t>Rudolph</a:t>
            </a:r>
            <a:endParaRPr lang="en-US" sz="1200" dirty="0"/>
          </a:p>
        </p:txBody>
      </p:sp>
      <p:sp>
        <p:nvSpPr>
          <p:cNvPr id="22" name="TextBox 21"/>
          <p:cNvSpPr txBox="1"/>
          <p:nvPr/>
        </p:nvSpPr>
        <p:spPr>
          <a:xfrm>
            <a:off x="1624151" y="6410944"/>
            <a:ext cx="1210588" cy="276999"/>
          </a:xfrm>
          <a:prstGeom prst="rect">
            <a:avLst/>
          </a:prstGeom>
          <a:noFill/>
        </p:spPr>
        <p:txBody>
          <a:bodyPr wrap="none" rtlCol="0">
            <a:spAutoFit/>
          </a:bodyPr>
          <a:lstStyle/>
          <a:p>
            <a:r>
              <a:rPr lang="en-US" sz="1200" dirty="0" smtClean="0"/>
              <a:t>Yukon Cornelius</a:t>
            </a:r>
            <a:endParaRPr lang="en-US" sz="1200" dirty="0"/>
          </a:p>
        </p:txBody>
      </p:sp>
      <p:sp>
        <p:nvSpPr>
          <p:cNvPr id="23" name="TextBox 22"/>
          <p:cNvSpPr txBox="1"/>
          <p:nvPr/>
        </p:nvSpPr>
        <p:spPr>
          <a:xfrm>
            <a:off x="551184" y="6415683"/>
            <a:ext cx="832004" cy="276999"/>
          </a:xfrm>
          <a:prstGeom prst="rect">
            <a:avLst/>
          </a:prstGeom>
          <a:noFill/>
        </p:spPr>
        <p:txBody>
          <a:bodyPr wrap="none" rtlCol="0">
            <a:spAutoFit/>
          </a:bodyPr>
          <a:lstStyle/>
          <a:p>
            <a:r>
              <a:rPr lang="en-US" sz="1200" dirty="0" smtClean="0"/>
              <a:t>Mr. Potter</a:t>
            </a:r>
            <a:endParaRPr lang="en-US" sz="1200" dirty="0"/>
          </a:p>
        </p:txBody>
      </p:sp>
      <p:sp>
        <p:nvSpPr>
          <p:cNvPr id="24" name="TextBox 23"/>
          <p:cNvSpPr txBox="1"/>
          <p:nvPr/>
        </p:nvSpPr>
        <p:spPr>
          <a:xfrm>
            <a:off x="536590" y="5451381"/>
            <a:ext cx="864690" cy="276999"/>
          </a:xfrm>
          <a:prstGeom prst="rect">
            <a:avLst/>
          </a:prstGeom>
          <a:noFill/>
        </p:spPr>
        <p:txBody>
          <a:bodyPr wrap="none" rtlCol="0">
            <a:spAutoFit/>
          </a:bodyPr>
          <a:lstStyle/>
          <a:p>
            <a:r>
              <a:rPr lang="en-US" sz="1200" dirty="0" smtClean="0"/>
              <a:t>The Grinch</a:t>
            </a:r>
            <a:endParaRPr lang="en-US" sz="1200" dirty="0"/>
          </a:p>
        </p:txBody>
      </p:sp>
      <p:sp>
        <p:nvSpPr>
          <p:cNvPr id="25" name="TextBox 24"/>
          <p:cNvSpPr txBox="1"/>
          <p:nvPr/>
        </p:nvSpPr>
        <p:spPr>
          <a:xfrm>
            <a:off x="84194" y="4487495"/>
            <a:ext cx="1764200" cy="276999"/>
          </a:xfrm>
          <a:prstGeom prst="rect">
            <a:avLst/>
          </a:prstGeom>
          <a:noFill/>
        </p:spPr>
        <p:txBody>
          <a:bodyPr wrap="none" rtlCol="0">
            <a:spAutoFit/>
          </a:bodyPr>
          <a:lstStyle/>
          <a:p>
            <a:r>
              <a:rPr lang="en-US" sz="1200" dirty="0" smtClean="0"/>
              <a:t>Scott Calvin/Santa Clause</a:t>
            </a:r>
            <a:endParaRPr lang="en-US" sz="1200" dirty="0"/>
          </a:p>
        </p:txBody>
      </p:sp>
      <p:sp>
        <p:nvSpPr>
          <p:cNvPr id="26" name="TextBox 25"/>
          <p:cNvSpPr txBox="1"/>
          <p:nvPr/>
        </p:nvSpPr>
        <p:spPr>
          <a:xfrm>
            <a:off x="436590" y="3567324"/>
            <a:ext cx="1056700" cy="276999"/>
          </a:xfrm>
          <a:prstGeom prst="rect">
            <a:avLst/>
          </a:prstGeom>
          <a:noFill/>
        </p:spPr>
        <p:txBody>
          <a:bodyPr wrap="none" rtlCol="0">
            <a:spAutoFit/>
          </a:bodyPr>
          <a:lstStyle/>
          <a:p>
            <a:r>
              <a:rPr lang="en-US" sz="1200" dirty="0" smtClean="0"/>
              <a:t>George Bailey</a:t>
            </a:r>
            <a:endParaRPr lang="en-US" sz="1200" dirty="0"/>
          </a:p>
        </p:txBody>
      </p:sp>
      <p:sp>
        <p:nvSpPr>
          <p:cNvPr id="27" name="TextBox 26"/>
          <p:cNvSpPr txBox="1"/>
          <p:nvPr/>
        </p:nvSpPr>
        <p:spPr>
          <a:xfrm>
            <a:off x="391184" y="2626791"/>
            <a:ext cx="1066292" cy="276999"/>
          </a:xfrm>
          <a:prstGeom prst="rect">
            <a:avLst/>
          </a:prstGeom>
          <a:noFill/>
        </p:spPr>
        <p:txBody>
          <a:bodyPr wrap="none" rtlCol="0">
            <a:spAutoFit/>
          </a:bodyPr>
          <a:lstStyle/>
          <a:p>
            <a:r>
              <a:rPr lang="en-US" sz="1200" dirty="0" smtClean="0"/>
              <a:t>Charlie Brown</a:t>
            </a:r>
            <a:endParaRPr lang="en-US" sz="1200" dirty="0"/>
          </a:p>
        </p:txBody>
      </p:sp>
      <p:sp>
        <p:nvSpPr>
          <p:cNvPr id="28" name="TextBox 27"/>
          <p:cNvSpPr txBox="1"/>
          <p:nvPr/>
        </p:nvSpPr>
        <p:spPr>
          <a:xfrm>
            <a:off x="541382" y="1694037"/>
            <a:ext cx="838691" cy="276999"/>
          </a:xfrm>
          <a:prstGeom prst="rect">
            <a:avLst/>
          </a:prstGeom>
          <a:noFill/>
        </p:spPr>
        <p:txBody>
          <a:bodyPr wrap="none" rtlCol="0">
            <a:spAutoFit/>
          </a:bodyPr>
          <a:lstStyle/>
          <a:p>
            <a:r>
              <a:rPr lang="en-US" sz="1200" dirty="0" smtClean="0"/>
              <a:t>Mrs. Claus</a:t>
            </a:r>
            <a:endParaRPr lang="en-US" sz="1200" dirty="0"/>
          </a:p>
        </p:txBody>
      </p:sp>
      <p:sp>
        <p:nvSpPr>
          <p:cNvPr id="29" name="TextBox 28"/>
          <p:cNvSpPr txBox="1"/>
          <p:nvPr/>
        </p:nvSpPr>
        <p:spPr>
          <a:xfrm>
            <a:off x="1489521" y="2625235"/>
            <a:ext cx="1470324" cy="276999"/>
          </a:xfrm>
          <a:prstGeom prst="rect">
            <a:avLst/>
          </a:prstGeom>
          <a:noFill/>
        </p:spPr>
        <p:txBody>
          <a:bodyPr wrap="none" rtlCol="0">
            <a:spAutoFit/>
          </a:bodyPr>
          <a:lstStyle/>
          <a:p>
            <a:r>
              <a:rPr lang="en-US" sz="1200" dirty="0" smtClean="0"/>
              <a:t>Frosty the Snowman</a:t>
            </a:r>
            <a:endParaRPr lang="en-US" sz="1200" dirty="0"/>
          </a:p>
        </p:txBody>
      </p:sp>
      <p:sp>
        <p:nvSpPr>
          <p:cNvPr id="30" name="TextBox 29"/>
          <p:cNvSpPr txBox="1"/>
          <p:nvPr/>
        </p:nvSpPr>
        <p:spPr>
          <a:xfrm>
            <a:off x="1687848" y="5451381"/>
            <a:ext cx="1082348" cy="276999"/>
          </a:xfrm>
          <a:prstGeom prst="rect">
            <a:avLst/>
          </a:prstGeom>
          <a:noFill/>
        </p:spPr>
        <p:txBody>
          <a:bodyPr wrap="none" rtlCol="0">
            <a:spAutoFit/>
          </a:bodyPr>
          <a:lstStyle/>
          <a:p>
            <a:r>
              <a:rPr lang="en-US" sz="1200" dirty="0" smtClean="0"/>
              <a:t>Hermie the Elf</a:t>
            </a:r>
            <a:endParaRPr lang="en-US" sz="1200" dirty="0"/>
          </a:p>
        </p:txBody>
      </p:sp>
      <p:sp>
        <p:nvSpPr>
          <p:cNvPr id="31" name="TextBox 30"/>
          <p:cNvSpPr txBox="1"/>
          <p:nvPr/>
        </p:nvSpPr>
        <p:spPr>
          <a:xfrm>
            <a:off x="1477636" y="190989"/>
            <a:ext cx="6172333" cy="461665"/>
          </a:xfrm>
          <a:prstGeom prst="rect">
            <a:avLst/>
          </a:prstGeom>
          <a:noFill/>
        </p:spPr>
        <p:txBody>
          <a:bodyPr wrap="none" rtlCol="0">
            <a:spAutoFit/>
          </a:bodyPr>
          <a:lstStyle/>
          <a:p>
            <a:pPr algn="ctr"/>
            <a:r>
              <a:rPr lang="en-US" sz="2400" b="1" dirty="0" smtClean="0">
                <a:solidFill>
                  <a:srgbClr val="008000"/>
                </a:solidFill>
              </a:rPr>
              <a:t>Map the holiday characters to their DiSC Styles</a:t>
            </a:r>
            <a:endParaRPr lang="en-US" sz="2400" b="1" dirty="0">
              <a:solidFill>
                <a:srgbClr val="008000"/>
              </a:solidFill>
            </a:endParaRPr>
          </a:p>
        </p:txBody>
      </p:sp>
      <p:sp>
        <p:nvSpPr>
          <p:cNvPr id="2" name="TextBox 1"/>
          <p:cNvSpPr txBox="1"/>
          <p:nvPr/>
        </p:nvSpPr>
        <p:spPr>
          <a:xfrm>
            <a:off x="2934471" y="6555424"/>
            <a:ext cx="6209529" cy="261610"/>
          </a:xfrm>
          <a:prstGeom prst="rect">
            <a:avLst/>
          </a:prstGeom>
          <a:noFill/>
        </p:spPr>
        <p:txBody>
          <a:bodyPr wrap="square" rtlCol="0">
            <a:spAutoFit/>
          </a:bodyPr>
          <a:lstStyle/>
          <a:p>
            <a:pPr algn="ctr"/>
            <a:r>
              <a:rPr lang="en-US" sz="1100" i="1" dirty="0" smtClean="0"/>
              <a:t>Brought to you by Bishop House Consulting, Inc.  </a:t>
            </a:r>
            <a:r>
              <a:rPr lang="en-US" sz="1100" i="1" dirty="0" smtClean="0">
                <a:hlinkClick r:id="rId16"/>
              </a:rPr>
              <a:t>www.bishophouse.com</a:t>
            </a:r>
            <a:endParaRPr lang="en-US" sz="1100" i="1" dirty="0"/>
          </a:p>
        </p:txBody>
      </p:sp>
    </p:spTree>
    <p:extLst>
      <p:ext uri="{BB962C8B-B14F-4D97-AF65-F5344CB8AC3E}">
        <p14:creationId xmlns:p14="http://schemas.microsoft.com/office/powerpoint/2010/main" val="1919961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40784" y="188536"/>
            <a:ext cx="1908664" cy="523220"/>
          </a:xfrm>
          <a:prstGeom prst="rect">
            <a:avLst/>
          </a:prstGeom>
          <a:noFill/>
        </p:spPr>
        <p:txBody>
          <a:bodyPr wrap="none" rtlCol="0">
            <a:spAutoFit/>
          </a:bodyPr>
          <a:lstStyle/>
          <a:p>
            <a:r>
              <a:rPr lang="en-US" sz="2800" dirty="0" smtClean="0"/>
              <a:t>Instructions</a:t>
            </a:r>
            <a:endParaRPr lang="en-US" dirty="0"/>
          </a:p>
        </p:txBody>
      </p:sp>
      <p:sp>
        <p:nvSpPr>
          <p:cNvPr id="4" name="Rectangle 3"/>
          <p:cNvSpPr/>
          <p:nvPr/>
        </p:nvSpPr>
        <p:spPr>
          <a:xfrm>
            <a:off x="480767" y="967331"/>
            <a:ext cx="8286161" cy="5324535"/>
          </a:xfrm>
          <a:prstGeom prst="rect">
            <a:avLst/>
          </a:prstGeom>
        </p:spPr>
        <p:txBody>
          <a:bodyPr wrap="square">
            <a:spAutoFit/>
          </a:bodyPr>
          <a:lstStyle/>
          <a:p>
            <a:pPr algn="ctr"/>
            <a:r>
              <a:rPr lang="en-US" b="1" dirty="0">
                <a:solidFill>
                  <a:srgbClr val="333333"/>
                </a:solidFill>
                <a:latin typeface="Ubuntu"/>
              </a:rPr>
              <a:t>Welcome to our Holiday Fun and People-Reading Holiday Series</a:t>
            </a:r>
            <a:r>
              <a:rPr lang="en-US" b="1" dirty="0" smtClean="0">
                <a:solidFill>
                  <a:srgbClr val="333333"/>
                </a:solidFill>
                <a:latin typeface="Ubuntu"/>
              </a:rPr>
              <a:t>!</a:t>
            </a:r>
          </a:p>
          <a:p>
            <a:endParaRPr lang="en-US" sz="1600" b="1" dirty="0">
              <a:solidFill>
                <a:srgbClr val="333333"/>
              </a:solidFill>
              <a:latin typeface="Ubuntu"/>
            </a:endParaRPr>
          </a:p>
          <a:p>
            <a:r>
              <a:rPr lang="en-US" sz="1400" dirty="0">
                <a:solidFill>
                  <a:srgbClr val="747474"/>
                </a:solidFill>
                <a:latin typeface="Ubuntu"/>
              </a:rPr>
              <a:t>We’ve created this fun exercise to help you and your team to celebrate, build and practice your DiSC knowledge.  We have secretly ascertained the DiSC styles for some holiday characters and personas that we’ve all come to know.   In the graphic above you’ll see the characters on the left side.  </a:t>
            </a:r>
            <a:endParaRPr lang="en-US" sz="1400" dirty="0" smtClean="0">
              <a:solidFill>
                <a:srgbClr val="747474"/>
              </a:solidFill>
              <a:latin typeface="Ubuntu"/>
            </a:endParaRPr>
          </a:p>
          <a:p>
            <a:endParaRPr lang="en-US" sz="1400" dirty="0">
              <a:solidFill>
                <a:srgbClr val="747474"/>
              </a:solidFill>
              <a:latin typeface="Ubuntu"/>
            </a:endParaRPr>
          </a:p>
          <a:p>
            <a:r>
              <a:rPr lang="en-US" sz="1400" dirty="0" smtClean="0">
                <a:solidFill>
                  <a:srgbClr val="747474"/>
                </a:solidFill>
                <a:latin typeface="Ubuntu"/>
              </a:rPr>
              <a:t>With your team, project the first slide graphic.  As your team discusses a character, move that character to the spot on the DiSC map which best represents their perceived style.  The “discussion” is your key opportunity to make DiSC sticky so be sure to promote active and fun debate.     </a:t>
            </a:r>
          </a:p>
          <a:p>
            <a:endParaRPr lang="en-US" sz="1400" dirty="0">
              <a:solidFill>
                <a:srgbClr val="747474"/>
              </a:solidFill>
              <a:latin typeface="Ubuntu"/>
            </a:endParaRPr>
          </a:p>
          <a:p>
            <a:r>
              <a:rPr lang="en-US" sz="1400" dirty="0" smtClean="0">
                <a:solidFill>
                  <a:srgbClr val="747474"/>
                </a:solidFill>
                <a:latin typeface="Ubuntu"/>
              </a:rPr>
              <a:t>Every </a:t>
            </a:r>
            <a:r>
              <a:rPr lang="en-US" sz="1400" dirty="0">
                <a:solidFill>
                  <a:srgbClr val="747474"/>
                </a:solidFill>
                <a:latin typeface="Ubuntu"/>
              </a:rPr>
              <a:t>couple of days we will post several characters from the list to the DiSC map – and share DiSC tips – so play along</a:t>
            </a:r>
            <a:r>
              <a:rPr lang="en-US" sz="1400" dirty="0" smtClean="0">
                <a:solidFill>
                  <a:srgbClr val="747474"/>
                </a:solidFill>
                <a:latin typeface="Ubuntu"/>
              </a:rPr>
              <a:t>!</a:t>
            </a:r>
          </a:p>
          <a:p>
            <a:pPr algn="ctr"/>
            <a:endParaRPr lang="en-US" sz="1400" dirty="0" smtClean="0">
              <a:solidFill>
                <a:srgbClr val="747474"/>
              </a:solidFill>
              <a:latin typeface="Ubuntu"/>
            </a:endParaRPr>
          </a:p>
          <a:p>
            <a:r>
              <a:rPr lang="en-US" sz="1400" dirty="0" smtClean="0">
                <a:solidFill>
                  <a:srgbClr val="747474"/>
                </a:solidFill>
                <a:latin typeface="Ubuntu"/>
              </a:rPr>
              <a:t>DiSC </a:t>
            </a:r>
            <a:r>
              <a:rPr lang="en-US" sz="1400" dirty="0">
                <a:solidFill>
                  <a:srgbClr val="747474"/>
                </a:solidFill>
                <a:latin typeface="Ubuntu"/>
              </a:rPr>
              <a:t>has two primary purposes. First, to learn more about your own style – increasing your self-awareness and helping you build your natural talents. Second, DiSC is a tool that helps you understand how to adapt your approach in working with others – increasing your effectiveness in working, and communicating, with others</a:t>
            </a:r>
            <a:r>
              <a:rPr lang="en-US" sz="1400" dirty="0" smtClean="0">
                <a:solidFill>
                  <a:srgbClr val="747474"/>
                </a:solidFill>
                <a:latin typeface="Ubuntu"/>
              </a:rPr>
              <a:t>.</a:t>
            </a:r>
          </a:p>
          <a:p>
            <a:endParaRPr lang="en-US" sz="1400" dirty="0">
              <a:solidFill>
                <a:srgbClr val="747474"/>
              </a:solidFill>
              <a:latin typeface="Ubuntu"/>
            </a:endParaRPr>
          </a:p>
          <a:p>
            <a:r>
              <a:rPr lang="en-US" sz="1400" dirty="0">
                <a:solidFill>
                  <a:srgbClr val="747474"/>
                </a:solidFill>
                <a:latin typeface="Ubuntu"/>
              </a:rPr>
              <a:t>Being able to identify other’s styles – </a:t>
            </a:r>
            <a:r>
              <a:rPr lang="en-US" sz="1400" b="1" dirty="0">
                <a:solidFill>
                  <a:srgbClr val="747474"/>
                </a:solidFill>
                <a:latin typeface="Ubuntu"/>
              </a:rPr>
              <a:t>people reading</a:t>
            </a:r>
            <a:r>
              <a:rPr lang="en-US" sz="1400" dirty="0">
                <a:solidFill>
                  <a:srgbClr val="747474"/>
                </a:solidFill>
                <a:latin typeface="Ubuntu"/>
              </a:rPr>
              <a:t> – is the first step in learning how to work with people of different styles.  Our Merry DiSCember exercise will help you and your team practice your people reading skills</a:t>
            </a:r>
            <a:r>
              <a:rPr lang="en-US" sz="1400" dirty="0" smtClean="0">
                <a:solidFill>
                  <a:srgbClr val="747474"/>
                </a:solidFill>
                <a:latin typeface="Ubuntu"/>
              </a:rPr>
              <a:t>.</a:t>
            </a:r>
          </a:p>
          <a:p>
            <a:endParaRPr lang="en-US" sz="1400" dirty="0">
              <a:solidFill>
                <a:srgbClr val="747474"/>
              </a:solidFill>
              <a:latin typeface="Ubuntu"/>
            </a:endParaRPr>
          </a:p>
          <a:p>
            <a:r>
              <a:rPr lang="en-US" sz="1400" dirty="0" smtClean="0">
                <a:solidFill>
                  <a:srgbClr val="747474"/>
                </a:solidFill>
                <a:latin typeface="Ubuntu"/>
              </a:rPr>
              <a:t>Learn more about people reading below</a:t>
            </a:r>
            <a:r>
              <a:rPr lang="en-US" sz="1400" dirty="0" smtClean="0">
                <a:solidFill>
                  <a:srgbClr val="747474"/>
                </a:solidFill>
                <a:latin typeface="Ubuntu"/>
              </a:rPr>
              <a:t>!</a:t>
            </a:r>
            <a:endParaRPr lang="en-US" sz="1400" dirty="0">
              <a:solidFill>
                <a:srgbClr val="747474"/>
              </a:solidFill>
              <a:latin typeface="Ubuntu"/>
            </a:endParaRPr>
          </a:p>
        </p:txBody>
      </p:sp>
      <p:sp>
        <p:nvSpPr>
          <p:cNvPr id="8" name="TextBox 7"/>
          <p:cNvSpPr txBox="1"/>
          <p:nvPr/>
        </p:nvSpPr>
        <p:spPr>
          <a:xfrm>
            <a:off x="1519082" y="6555424"/>
            <a:ext cx="6209529" cy="261610"/>
          </a:xfrm>
          <a:prstGeom prst="rect">
            <a:avLst/>
          </a:prstGeom>
          <a:noFill/>
        </p:spPr>
        <p:txBody>
          <a:bodyPr wrap="square" rtlCol="0">
            <a:spAutoFit/>
          </a:bodyPr>
          <a:lstStyle/>
          <a:p>
            <a:pPr algn="ctr"/>
            <a:r>
              <a:rPr lang="en-US" sz="1100" i="1" dirty="0" smtClean="0"/>
              <a:t>Brought to you by Bishop House Consulting, Inc.  </a:t>
            </a:r>
            <a:r>
              <a:rPr lang="en-US" sz="1100" i="1" dirty="0" smtClean="0">
                <a:hlinkClick r:id="rId2"/>
              </a:rPr>
              <a:t>www.bishophouse.com</a:t>
            </a:r>
            <a:endParaRPr lang="en-US" sz="1100" i="1" dirty="0"/>
          </a:p>
        </p:txBody>
      </p:sp>
    </p:spTree>
    <p:extLst>
      <p:ext uri="{BB962C8B-B14F-4D97-AF65-F5344CB8AC3E}">
        <p14:creationId xmlns:p14="http://schemas.microsoft.com/office/powerpoint/2010/main" val="949399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645" y="493917"/>
            <a:ext cx="8550112" cy="2769989"/>
          </a:xfrm>
          <a:prstGeom prst="rect">
            <a:avLst/>
          </a:prstGeom>
        </p:spPr>
        <p:txBody>
          <a:bodyPr wrap="square">
            <a:spAutoFit/>
          </a:bodyPr>
          <a:lstStyle/>
          <a:p>
            <a:pPr algn="ctr"/>
            <a:r>
              <a:rPr lang="en-US" b="1" dirty="0">
                <a:solidFill>
                  <a:srgbClr val="333333"/>
                </a:solidFill>
                <a:latin typeface="Ubuntu"/>
              </a:rPr>
              <a:t>People-Reading: The </a:t>
            </a:r>
            <a:r>
              <a:rPr lang="en-US" b="1" dirty="0" smtClean="0">
                <a:solidFill>
                  <a:srgbClr val="333333"/>
                </a:solidFill>
                <a:latin typeface="Ubuntu"/>
              </a:rPr>
              <a:t>“How Tos” </a:t>
            </a:r>
            <a:r>
              <a:rPr lang="en-US" b="1" dirty="0">
                <a:solidFill>
                  <a:srgbClr val="333333"/>
                </a:solidFill>
                <a:latin typeface="Ubuntu"/>
              </a:rPr>
              <a:t>You May </a:t>
            </a:r>
            <a:r>
              <a:rPr lang="en-US" b="1" dirty="0" smtClean="0">
                <a:solidFill>
                  <a:srgbClr val="333333"/>
                </a:solidFill>
                <a:latin typeface="Ubuntu"/>
              </a:rPr>
              <a:t>Need</a:t>
            </a:r>
          </a:p>
          <a:p>
            <a:endParaRPr lang="en-US" sz="1600" b="1" dirty="0">
              <a:solidFill>
                <a:srgbClr val="333333"/>
              </a:solidFill>
              <a:latin typeface="Ubuntu"/>
            </a:endParaRPr>
          </a:p>
          <a:p>
            <a:r>
              <a:rPr lang="en-US" sz="1400" dirty="0">
                <a:solidFill>
                  <a:srgbClr val="747474"/>
                </a:solidFill>
                <a:latin typeface="Ubuntu"/>
              </a:rPr>
              <a:t>Here’s a reminder on how to people read. Think about the person’s behaviors – their tendencies, tone of voice, expressions, word choice – and respond to these two questions</a:t>
            </a:r>
            <a:r>
              <a:rPr lang="en-US" sz="1400" dirty="0" smtClean="0">
                <a:solidFill>
                  <a:srgbClr val="747474"/>
                </a:solidFill>
                <a:latin typeface="Ubuntu"/>
              </a:rPr>
              <a:t>.</a:t>
            </a:r>
          </a:p>
          <a:p>
            <a:endParaRPr lang="en-US" sz="1400" dirty="0">
              <a:solidFill>
                <a:srgbClr val="747474"/>
              </a:solidFill>
              <a:latin typeface="Ubuntu"/>
            </a:endParaRPr>
          </a:p>
          <a:p>
            <a:pPr marL="171450" indent="-171450">
              <a:buFont typeface="Arial" panose="020B0604020202020204" pitchFamily="34" charset="0"/>
              <a:buChar char="•"/>
            </a:pPr>
            <a:r>
              <a:rPr lang="en-US" sz="1400" b="1" dirty="0">
                <a:solidFill>
                  <a:srgbClr val="747474"/>
                </a:solidFill>
                <a:latin typeface="Ubuntu"/>
              </a:rPr>
              <a:t>Question 1:</a:t>
            </a:r>
            <a:r>
              <a:rPr lang="en-US" sz="1400" dirty="0">
                <a:solidFill>
                  <a:srgbClr val="747474"/>
                </a:solidFill>
                <a:latin typeface="Ubuntu"/>
              </a:rPr>
              <a:t>  What’s the person’s </a:t>
            </a:r>
            <a:r>
              <a:rPr lang="en-US" sz="1400" b="1" dirty="0">
                <a:solidFill>
                  <a:srgbClr val="747474"/>
                </a:solidFill>
                <a:latin typeface="Ubuntu"/>
              </a:rPr>
              <a:t>pace</a:t>
            </a:r>
            <a:r>
              <a:rPr lang="en-US" sz="1400" dirty="0">
                <a:solidFill>
                  <a:srgbClr val="747474"/>
                </a:solidFill>
                <a:latin typeface="Ubuntu"/>
              </a:rPr>
              <a:t>?  Is the person more fast-paced &amp; outspoken </a:t>
            </a:r>
            <a:r>
              <a:rPr lang="en-US" sz="1400" b="1" dirty="0">
                <a:solidFill>
                  <a:srgbClr val="747474"/>
                </a:solidFill>
                <a:latin typeface="Ubuntu"/>
              </a:rPr>
              <a:t>or</a:t>
            </a:r>
            <a:r>
              <a:rPr lang="en-US" sz="1400" dirty="0">
                <a:solidFill>
                  <a:srgbClr val="747474"/>
                </a:solidFill>
                <a:latin typeface="Ubuntu"/>
              </a:rPr>
              <a:t> more moderate pace &amp; </a:t>
            </a:r>
            <a:r>
              <a:rPr lang="en-US" sz="1400" dirty="0" smtClean="0">
                <a:solidFill>
                  <a:srgbClr val="747474"/>
                </a:solidFill>
                <a:latin typeface="Ubuntu"/>
              </a:rPr>
              <a:t>reflective?</a:t>
            </a:r>
          </a:p>
          <a:p>
            <a:pPr marL="171450" indent="-171450">
              <a:buFont typeface="Arial" panose="020B0604020202020204" pitchFamily="34" charset="0"/>
              <a:buChar char="•"/>
            </a:pPr>
            <a:r>
              <a:rPr lang="en-US" sz="1400" b="1" dirty="0" smtClean="0">
                <a:solidFill>
                  <a:srgbClr val="747474"/>
                </a:solidFill>
                <a:latin typeface="Ubuntu"/>
              </a:rPr>
              <a:t>Question </a:t>
            </a:r>
            <a:r>
              <a:rPr lang="en-US" sz="1400" b="1" dirty="0">
                <a:solidFill>
                  <a:srgbClr val="747474"/>
                </a:solidFill>
                <a:latin typeface="Ubuntu"/>
              </a:rPr>
              <a:t>2:</a:t>
            </a:r>
            <a:r>
              <a:rPr lang="en-US" sz="1400" dirty="0">
                <a:solidFill>
                  <a:srgbClr val="747474"/>
                </a:solidFill>
                <a:latin typeface="Ubuntu"/>
              </a:rPr>
              <a:t>  How “</a:t>
            </a:r>
            <a:r>
              <a:rPr lang="en-US" sz="1400" b="1" dirty="0">
                <a:solidFill>
                  <a:srgbClr val="747474"/>
                </a:solidFill>
                <a:latin typeface="Ubuntu"/>
              </a:rPr>
              <a:t>agreeable</a:t>
            </a:r>
            <a:r>
              <a:rPr lang="en-US" sz="1400" dirty="0">
                <a:solidFill>
                  <a:srgbClr val="747474"/>
                </a:solidFill>
                <a:latin typeface="Ubuntu"/>
              </a:rPr>
              <a:t>” is the person?  Is the person more questioning &amp; skeptical </a:t>
            </a:r>
            <a:r>
              <a:rPr lang="en-US" sz="1400" b="1" dirty="0">
                <a:solidFill>
                  <a:srgbClr val="747474"/>
                </a:solidFill>
                <a:latin typeface="Ubuntu"/>
              </a:rPr>
              <a:t>or</a:t>
            </a:r>
            <a:r>
              <a:rPr lang="en-US" sz="1400" dirty="0">
                <a:solidFill>
                  <a:srgbClr val="747474"/>
                </a:solidFill>
                <a:latin typeface="Ubuntu"/>
              </a:rPr>
              <a:t> are they more warm and accepting?</a:t>
            </a:r>
          </a:p>
          <a:p>
            <a:endParaRPr lang="en-US" sz="1400" dirty="0" smtClean="0">
              <a:solidFill>
                <a:srgbClr val="747474"/>
              </a:solidFill>
              <a:latin typeface="Ubuntu"/>
            </a:endParaRPr>
          </a:p>
          <a:p>
            <a:r>
              <a:rPr lang="en-US" sz="1400" dirty="0" smtClean="0">
                <a:solidFill>
                  <a:srgbClr val="747474"/>
                </a:solidFill>
                <a:latin typeface="Ubuntu"/>
              </a:rPr>
              <a:t>Combining </a:t>
            </a:r>
            <a:r>
              <a:rPr lang="en-US" sz="1400" dirty="0">
                <a:solidFill>
                  <a:srgbClr val="747474"/>
                </a:solidFill>
                <a:latin typeface="Ubuntu"/>
              </a:rPr>
              <a:t>the answers to those 2 questions (see model below) to determine the individual’s DiSC tendencies.</a:t>
            </a:r>
            <a:endParaRPr lang="en-US" sz="1400" b="0" i="0" dirty="0">
              <a:solidFill>
                <a:srgbClr val="747474"/>
              </a:solidFill>
              <a:effectLst/>
              <a:latin typeface="Ubuntu"/>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547" y="3263906"/>
            <a:ext cx="7516306" cy="2348846"/>
          </a:xfrm>
          <a:prstGeom prst="rect">
            <a:avLst/>
          </a:prstGeom>
        </p:spPr>
      </p:pic>
      <p:sp>
        <p:nvSpPr>
          <p:cNvPr id="5" name="TextBox 4"/>
          <p:cNvSpPr txBox="1"/>
          <p:nvPr/>
        </p:nvSpPr>
        <p:spPr>
          <a:xfrm>
            <a:off x="1537936" y="6117806"/>
            <a:ext cx="6209529" cy="261610"/>
          </a:xfrm>
          <a:prstGeom prst="rect">
            <a:avLst/>
          </a:prstGeom>
          <a:noFill/>
        </p:spPr>
        <p:txBody>
          <a:bodyPr wrap="square" rtlCol="0">
            <a:spAutoFit/>
          </a:bodyPr>
          <a:lstStyle/>
          <a:p>
            <a:pPr algn="ctr"/>
            <a:r>
              <a:rPr lang="en-US" sz="1100" i="1" dirty="0" smtClean="0"/>
              <a:t>Brought to you by Bishop House Consulting, Inc.  </a:t>
            </a:r>
            <a:r>
              <a:rPr lang="en-US" sz="1100" i="1" dirty="0" smtClean="0">
                <a:hlinkClick r:id="rId3"/>
              </a:rPr>
              <a:t>www.bishophouse.com</a:t>
            </a:r>
            <a:endParaRPr lang="en-US" sz="1100" i="1" dirty="0"/>
          </a:p>
        </p:txBody>
      </p:sp>
      <p:sp>
        <p:nvSpPr>
          <p:cNvPr id="6" name="Rectangle 5"/>
          <p:cNvSpPr/>
          <p:nvPr/>
        </p:nvSpPr>
        <p:spPr>
          <a:xfrm>
            <a:off x="292231" y="6510221"/>
            <a:ext cx="8625525" cy="246221"/>
          </a:xfrm>
          <a:prstGeom prst="rect">
            <a:avLst/>
          </a:prstGeom>
        </p:spPr>
        <p:txBody>
          <a:bodyPr wrap="square">
            <a:spAutoFit/>
          </a:bodyPr>
          <a:lstStyle/>
          <a:p>
            <a:pPr algn="ctr"/>
            <a:r>
              <a:rPr lang="en-US" sz="1000" i="1" dirty="0">
                <a:solidFill>
                  <a:srgbClr val="747474"/>
                </a:solidFill>
                <a:latin typeface="Ubuntu"/>
              </a:rPr>
              <a:t>“DiSC”, “Everything DiSC” and “The Five Behaviors of a Cohesive Team” are a registered trademarks of John Wiley &amp; Sons, Inc.</a:t>
            </a:r>
            <a:endParaRPr lang="en-US" sz="1000" dirty="0"/>
          </a:p>
        </p:txBody>
      </p:sp>
    </p:spTree>
    <p:extLst>
      <p:ext uri="{BB962C8B-B14F-4D97-AF65-F5344CB8AC3E}">
        <p14:creationId xmlns:p14="http://schemas.microsoft.com/office/powerpoint/2010/main" val="192463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1426</TotalTime>
  <Words>181</Words>
  <Application>Microsoft Office PowerPoint</Application>
  <PresentationFormat>On-screen Show (4:3)</PresentationFormat>
  <Paragraphs>40</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Ubuntu</vt:lpstr>
      <vt:lpstr>Office Theme</vt:lpstr>
      <vt:lpstr>PowerPoint Presentation</vt:lpstr>
      <vt:lpstr>PowerPoint Presentation</vt:lpstr>
      <vt:lpstr>PowerPoint Presentation</vt:lpstr>
    </vt:vector>
  </TitlesOfParts>
  <Company>Firm Solutions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 Older</dc:creator>
  <cp:lastModifiedBy>mikeholland</cp:lastModifiedBy>
  <cp:revision>12</cp:revision>
  <dcterms:created xsi:type="dcterms:W3CDTF">2015-11-25T14:25:42Z</dcterms:created>
  <dcterms:modified xsi:type="dcterms:W3CDTF">2015-12-08T18:56:44Z</dcterms:modified>
</cp:coreProperties>
</file>